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794F309-01C1-488E-8570-A921BBE7FA84}">
  <a:tblStyle styleId="{3794F309-01C1-488E-8570-A921BBE7FA8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Can Machine Learning Predict Future Stock Price?</a:t>
            </a:r>
            <a:endParaRPr b="1"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Natasha Crosby</a:t>
            </a:r>
            <a:endParaRPr b="1"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Trading stocks can be time intensive due to the massive amount of research that can be done to decide </a:t>
            </a:r>
            <a:r>
              <a:rPr lang="en" sz="1600"/>
              <a:t>whether</a:t>
            </a:r>
            <a:r>
              <a:rPr lang="en" sz="1600"/>
              <a:t> or not a stock is worth trading. </a:t>
            </a:r>
            <a:r>
              <a:rPr lang="en" sz="1600"/>
              <a:t>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Even with all of the research there are still factors present in the market that make it difficult to be a successful trader.</a:t>
            </a:r>
            <a:r>
              <a:rPr lang="en" sz="1800"/>
              <a:t> </a:t>
            </a:r>
            <a:endParaRPr sz="1800"/>
          </a:p>
        </p:txBody>
      </p:sp>
      <p:graphicFrame>
        <p:nvGraphicFramePr>
          <p:cNvPr id="75" name="Google Shape;75;p14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{3794F309-01C1-488E-8570-A921BBE7FA84}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2015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2018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6" name="Google Shape;76;p14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6796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7617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" name="Google Shape;80;p14"/>
          <p:cNvCxnSpPr/>
          <p:nvPr/>
        </p:nvCxnSpPr>
        <p:spPr>
          <a:xfrm rot="10800000">
            <a:off x="0" y="467260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FNMA STOCK PRICE</a:t>
            </a:r>
            <a:r>
              <a:rPr i="1" lang="en" sz="1400"/>
              <a:t> </a:t>
            </a:r>
            <a:endParaRPr i="1" sz="1400"/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i="1" lang="en" sz="1600"/>
              <a:t>January 2010 - January 2017</a:t>
            </a:r>
            <a:endParaRPr i="1" sz="1600"/>
          </a:p>
        </p:txBody>
      </p:sp>
      <p:cxnSp>
        <p:nvCxnSpPr>
          <p:cNvPr id="86" name="Google Shape;86;p15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7" name="Google Shape;87;p15"/>
          <p:cNvSpPr txBox="1"/>
          <p:nvPr>
            <p:ph type="title"/>
          </p:nvPr>
        </p:nvSpPr>
        <p:spPr>
          <a:xfrm>
            <a:off x="727112" y="1995899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January 2010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8" name="Google Shape;88;p15"/>
          <p:cNvSpPr txBox="1"/>
          <p:nvPr>
            <p:ph idx="1" type="body"/>
          </p:nvPr>
        </p:nvSpPr>
        <p:spPr>
          <a:xfrm>
            <a:off x="727112" y="2285925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1.18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89" name="Google Shape;89;p15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0" name="Google Shape;90;p15"/>
          <p:cNvSpPr txBox="1"/>
          <p:nvPr>
            <p:ph type="title"/>
          </p:nvPr>
        </p:nvSpPr>
        <p:spPr>
          <a:xfrm>
            <a:off x="2161212" y="397419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2012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1" name="Google Shape;91;p15"/>
          <p:cNvSpPr txBox="1"/>
          <p:nvPr>
            <p:ph idx="1" type="body"/>
          </p:nvPr>
        </p:nvSpPr>
        <p:spPr>
          <a:xfrm>
            <a:off x="2161212" y="426421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.22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92" name="Google Shape;92;p15"/>
          <p:cNvCxnSpPr/>
          <p:nvPr/>
        </p:nvCxnSpPr>
        <p:spPr>
          <a:xfrm rot="10800000">
            <a:off x="4232825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3" name="Google Shape;93;p15"/>
          <p:cNvSpPr txBox="1"/>
          <p:nvPr>
            <p:ph type="title"/>
          </p:nvPr>
        </p:nvSpPr>
        <p:spPr>
          <a:xfrm>
            <a:off x="427988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2014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4" name="Google Shape;94;p15"/>
          <p:cNvSpPr txBox="1"/>
          <p:nvPr>
            <p:ph idx="1" type="body"/>
          </p:nvPr>
        </p:nvSpPr>
        <p:spPr>
          <a:xfrm>
            <a:off x="427988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3.24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95" name="Google Shape;95;p15"/>
          <p:cNvCxnSpPr/>
          <p:nvPr/>
        </p:nvCxnSpPr>
        <p:spPr>
          <a:xfrm>
            <a:off x="4957475" y="337502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6" name="Google Shape;96;p15"/>
          <p:cNvSpPr txBox="1"/>
          <p:nvPr>
            <p:ph type="title"/>
          </p:nvPr>
        </p:nvSpPr>
        <p:spPr>
          <a:xfrm>
            <a:off x="5004537" y="397091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2016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5004537" y="426094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1.70 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98" name="Google Shape;98;p15"/>
          <p:cNvCxnSpPr/>
          <p:nvPr/>
        </p:nvCxnSpPr>
        <p:spPr>
          <a:xfrm rot="10800000">
            <a:off x="7080781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9" name="Google Shape;99;p15"/>
          <p:cNvSpPr txBox="1"/>
          <p:nvPr>
            <p:ph type="title"/>
          </p:nvPr>
        </p:nvSpPr>
        <p:spPr>
          <a:xfrm>
            <a:off x="712783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2017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712783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3.96 </a:t>
            </a: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101" name="Google Shape;101;p15"/>
          <p:cNvGraphicFramePr/>
          <p:nvPr/>
        </p:nvGraphicFramePr>
        <p:xfrm>
          <a:off x="323100" y="29832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{3794F309-01C1-488E-8570-A921BBE7FA84}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106" name="Google Shape;106;p16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8" name="Google Shape;108;p1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Machine Learning makes it easier to decide if a stock is worth trading.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/>
              <a:t>By training a ML algorithm to learn the patterns of historical stock data you can test it on current data to predict future results.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Utilizing the closing price for FNMA the model is able to backtest historical data and then forecast the prediction.</a:t>
            </a:r>
            <a:endParaRPr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cxnSp>
        <p:nvCxnSpPr>
          <p:cNvPr id="114" name="Google Shape;114;p17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17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976100" y="2674740"/>
            <a:ext cx="18141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Use Simple Linear Analysis to predict Stock Movement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17" name="Google Shape;117;p17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17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3442800" y="2531099"/>
            <a:ext cx="1814100" cy="9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Sklearn is used to evaluate the trained model for accuracy </a:t>
            </a:r>
            <a:r>
              <a:rPr lang="en" sz="105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knn regression confidence is ', 0.9284465803479064</a:t>
            </a:r>
            <a:endParaRPr sz="105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 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0" name="Google Shape;120;p17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17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Matplotlib is used to Plot the future prediction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23" name="Google Shape;123;p17"/>
          <p:cNvGrpSpPr/>
          <p:nvPr/>
        </p:nvGrpSpPr>
        <p:grpSpPr>
          <a:xfrm>
            <a:off x="1563180" y="3512223"/>
            <a:ext cx="6993309" cy="1520400"/>
            <a:chOff x="929030" y="3219673"/>
            <a:chExt cx="6993309" cy="1520400"/>
          </a:xfrm>
        </p:grpSpPr>
        <p:cxnSp>
          <p:nvCxnSpPr>
            <p:cNvPr id="124" name="Google Shape;124;p17"/>
            <p:cNvCxnSpPr>
              <a:stCxn id="125" idx="6"/>
              <a:endCxn id="126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25" name="Google Shape;125;p17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8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775" y="1104075"/>
            <a:ext cx="4173662" cy="34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3280650" y="359175"/>
            <a:ext cx="25827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YES!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104075"/>
            <a:ext cx="4431975" cy="348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40" name="Google Shape;140;p19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Thank You!</a:t>
            </a:r>
            <a:endParaRPr/>
          </a:p>
        </p:txBody>
      </p:sp>
      <p:grpSp>
        <p:nvGrpSpPr>
          <p:cNvPr id="142" name="Google Shape;142;p19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43" name="Google Shape;143;p19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9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9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9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9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9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9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9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9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9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9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9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9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9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9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9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9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9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9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9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9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9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9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